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6" r:id="rId2"/>
    <p:sldId id="262" r:id="rId3"/>
    <p:sldId id="302" r:id="rId4"/>
    <p:sldId id="297" r:id="rId5"/>
    <p:sldId id="307" r:id="rId6"/>
    <p:sldId id="310" r:id="rId7"/>
    <p:sldId id="309" r:id="rId8"/>
    <p:sldId id="311" r:id="rId9"/>
    <p:sldId id="312" r:id="rId10"/>
    <p:sldId id="31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7" autoAdjust="0"/>
    <p:restoredTop sz="84710" autoAdjust="0"/>
  </p:normalViewPr>
  <p:slideViewPr>
    <p:cSldViewPr snapToGrid="0" snapToObjects="1">
      <p:cViewPr varScale="1">
        <p:scale>
          <a:sx n="97" d="100"/>
          <a:sy n="97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6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4" y="1550619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Routes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218716" y="2882696"/>
            <a:ext cx="76351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route advertising-protocol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10.0.0.2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17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Self                         100        16140 I</a:t>
            </a:r>
          </a:p>
        </p:txBody>
      </p:sp>
    </p:spTree>
    <p:extLst>
      <p:ext uri="{BB962C8B-B14F-4D97-AF65-F5344CB8AC3E}">
        <p14:creationId xmlns:p14="http://schemas.microsoft.com/office/powerpoint/2010/main" val="323199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BGP policy and neighbor configuration and monitoring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6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Configuration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673B6-6CCB-A40E-818B-7F9B8F3F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62" y="1309624"/>
            <a:ext cx="5854824" cy="505262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Topology and Configuration Goal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5585890" cy="5399365"/>
          </a:xfrm>
        </p:spPr>
        <p:txBody>
          <a:bodyPr>
            <a:normAutofit/>
          </a:bodyPr>
          <a:lstStyle/>
          <a:p>
            <a:r>
              <a:rPr lang="en-US" sz="1800" dirty="0"/>
              <a:t>Configure </a:t>
            </a:r>
            <a:r>
              <a:rPr lang="en-US" sz="1800" dirty="0" err="1"/>
              <a:t>peerings</a:t>
            </a:r>
            <a:r>
              <a:rPr lang="en-US" sz="1800" dirty="0"/>
              <a:t> between IBGP loopback addresses</a:t>
            </a:r>
          </a:p>
          <a:p>
            <a:r>
              <a:rPr lang="en-US" sz="1800" dirty="0"/>
              <a:t>Configure EBGP </a:t>
            </a:r>
            <a:r>
              <a:rPr lang="en-US" sz="1800" dirty="0" err="1"/>
              <a:t>peerings</a:t>
            </a:r>
            <a:r>
              <a:rPr lang="en-US" sz="1800" dirty="0"/>
              <a:t> between interface addresses</a:t>
            </a:r>
          </a:p>
          <a:p>
            <a:r>
              <a:rPr lang="en-US" sz="1800" dirty="0"/>
              <a:t>Change the next-hop attribute of EBGP-learned routes to the loopback address of the readvertising router</a:t>
            </a:r>
          </a:p>
          <a:p>
            <a:r>
              <a:rPr lang="en-US" sz="1800" dirty="0"/>
              <a:t>Configure and redistribute an aggregate route into BGP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B77B67-ADC6-C383-1E13-C4F4C22F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43" y="2720376"/>
            <a:ext cx="4727482" cy="407974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Configuration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1325563"/>
          </a:xfrm>
        </p:spPr>
        <p:txBody>
          <a:bodyPr>
            <a:normAutofit/>
          </a:bodyPr>
          <a:lstStyle/>
          <a:p>
            <a:r>
              <a:rPr lang="en-US" dirty="0"/>
              <a:t>Peer-as command is needed for internal </a:t>
            </a:r>
            <a:r>
              <a:rPr lang="en-US" dirty="0" err="1"/>
              <a:t>peerings</a:t>
            </a:r>
            <a:r>
              <a:rPr lang="en-US" dirty="0"/>
              <a:t> if the peering type is not specified</a:t>
            </a:r>
          </a:p>
          <a:p>
            <a:r>
              <a:rPr lang="en-US" dirty="0"/>
              <a:t>The local router’s AS may be specified in the BGP hierarchy or routing-options hierarchy</a:t>
            </a:r>
          </a:p>
          <a:p>
            <a:r>
              <a:rPr lang="en-US" dirty="0"/>
              <a:t>BGP neighbors may be grouped to simplify configuration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B4A1E-D693-728E-B5BD-D32C08C82CBE}"/>
              </a:ext>
            </a:extLst>
          </p:cNvPr>
          <p:cNvSpPr txBox="1"/>
          <p:nvPr/>
        </p:nvSpPr>
        <p:spPr>
          <a:xfrm>
            <a:off x="0" y="5792250"/>
            <a:ext cx="42414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routing-options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router-id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autonomous-system 64501;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E5B3F-ECDE-DEED-9A43-C5392411C0D0}"/>
              </a:ext>
            </a:extLst>
          </p:cNvPr>
          <p:cNvSpPr txBox="1"/>
          <p:nvPr/>
        </p:nvSpPr>
        <p:spPr>
          <a:xfrm>
            <a:off x="26027" y="2670828"/>
            <a:ext cx="44946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Next-hop-self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0DF6-B528-DA67-C3FB-DD47B17F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85" y="1448354"/>
            <a:ext cx="5020172" cy="433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41C33-70BC-23B8-7812-C422A42D62C9}"/>
              </a:ext>
            </a:extLst>
          </p:cNvPr>
          <p:cNvSpPr txBox="1"/>
          <p:nvPr/>
        </p:nvSpPr>
        <p:spPr>
          <a:xfrm>
            <a:off x="0" y="2784198"/>
            <a:ext cx="415576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next-hop-self;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02421-4677-4D43-DEC7-338E4713613C}"/>
              </a:ext>
            </a:extLst>
          </p:cNvPr>
          <p:cNvSpPr txBox="1"/>
          <p:nvPr/>
        </p:nvSpPr>
        <p:spPr>
          <a:xfrm>
            <a:off x="3707784" y="2784198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policy-options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policy-statement next-hop-self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term BGP-term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from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protocol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then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next-hop 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AFA0DEEF-2164-A22A-81AF-E040A8E1F1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079155" cy="1463241"/>
          </a:xfrm>
        </p:spPr>
        <p:txBody>
          <a:bodyPr>
            <a:normAutofit/>
          </a:bodyPr>
          <a:lstStyle/>
          <a:p>
            <a:r>
              <a:rPr lang="en-US" sz="1800" dirty="0"/>
              <a:t>The next-hop-self policy must be applied as an export policy to the IBGP neighbor or group</a:t>
            </a:r>
          </a:p>
          <a:p>
            <a:r>
              <a:rPr lang="en-US" sz="1800" dirty="0"/>
              <a:t>The accept action must not be used, or it will apply to all routes, not just EBGP-learned routes</a:t>
            </a:r>
          </a:p>
        </p:txBody>
      </p:sp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Aggregate Route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0DF6-B528-DA67-C3FB-DD47B17F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85" y="1448354"/>
            <a:ext cx="5020172" cy="433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41C33-70BC-23B8-7812-C422A42D62C9}"/>
              </a:ext>
            </a:extLst>
          </p:cNvPr>
          <p:cNvSpPr txBox="1"/>
          <p:nvPr/>
        </p:nvSpPr>
        <p:spPr>
          <a:xfrm>
            <a:off x="0" y="2481720"/>
            <a:ext cx="415576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protocols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ISP-A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-aggregate;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 external;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197.141.52.1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peer-as 16140;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group Enterprise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export next-hop-self;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peer-as 64501;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neighbor 10.0.0.2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local-address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02421-4677-4D43-DEC7-338E4713613C}"/>
              </a:ext>
            </a:extLst>
          </p:cNvPr>
          <p:cNvSpPr txBox="1"/>
          <p:nvPr/>
        </p:nvSpPr>
        <p:spPr>
          <a:xfrm>
            <a:off x="3707784" y="4411987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policy-options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policy-statement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-aggregate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term match-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from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protocol aggregate;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route-filter 172.16.0.0/21 exact;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then accept;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22842-E416-421C-0D23-EFAAEA4810B2}"/>
              </a:ext>
            </a:extLst>
          </p:cNvPr>
          <p:cNvSpPr txBox="1"/>
          <p:nvPr/>
        </p:nvSpPr>
        <p:spPr>
          <a:xfrm>
            <a:off x="3707784" y="2481720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routing-options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router-id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autonomous-system 64501;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aggregate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route 172.16.0.0/21;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231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3" y="184274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00EB8-709C-8754-9BEF-4DA0D6FE318D}"/>
              </a:ext>
            </a:extLst>
          </p:cNvPr>
          <p:cNvSpPr txBox="1"/>
          <p:nvPr/>
        </p:nvSpPr>
        <p:spPr>
          <a:xfrm>
            <a:off x="145143" y="5200213"/>
            <a:ext cx="129277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lab@R2&gt;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summary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Groups: 1 Peers: 1 Down peers: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Table          Tot Paths  Act Paths Suppressed    History Damp State    Pending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                 1          1          0          0          0         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                     AS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OutQ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Flaps Last Up/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State|#Active/Received/Accepted/Damped...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10.0.0.1              65401         28         27       0       1       11:14 1/1/1/0              0/0/0/0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145143" y="3342166"/>
            <a:ext cx="1292772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summary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Groups: 2 Peers: 2 Down peers: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Table          Tot Paths  Act Paths Suppressed    History Damp State    Pending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                 1          1          0          0          0         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                     AS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OutPkt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OutQ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Flaps Last Up/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State|#Active/Received/Accepted/Damped...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10.0.0.2              65401         30         31       0       0       12:43 0/0/0/0              0/0/0/0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197.141.52.1          16140         17         17       0       0        6:31 1/1/1/0              0/0/0/0</a:t>
            </a:r>
          </a:p>
        </p:txBody>
      </p:sp>
    </p:spTree>
    <p:extLst>
      <p:ext uri="{BB962C8B-B14F-4D97-AF65-F5344CB8AC3E}">
        <p14:creationId xmlns:p14="http://schemas.microsoft.com/office/powerpoint/2010/main" val="136468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54" y="1547957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Cont.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145143" y="1547957"/>
            <a:ext cx="1292772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lab@R1&gt;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neighbor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Peer: 10.0.0.2+179 AS 65401    Local: 10.0.0.1+63058 AS 65401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Type: Internal    State: Established    Flags: &lt;Sync&gt;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Last State: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OpenConfirm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Last Event: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RecvKeepAlive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Last Error: None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Export: [ next-hop-self ]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Options: &lt;Preference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LocalAddress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PeerAS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Refresh&gt;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Local Address: 10.0.0.1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Holdtime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90 Preference: 170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of flaps: 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Peer ID: 10.0.0.2        Local ID: 10.0.0.1          Active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Holdtime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 90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Keepalive Interval: 30         Peer index: 0   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BFD: disabled, down</a:t>
            </a:r>
          </a:p>
        </p:txBody>
      </p:sp>
    </p:spTree>
    <p:extLst>
      <p:ext uri="{BB962C8B-B14F-4D97-AF65-F5344CB8AC3E}">
        <p14:creationId xmlns:p14="http://schemas.microsoft.com/office/powerpoint/2010/main" val="334679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95C0F1-95DD-03DC-670E-DE0234B1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38" y="1390041"/>
            <a:ext cx="4006019" cy="3904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Monitoring BGP Routes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00EB8-709C-8754-9BEF-4DA0D6FE318D}"/>
              </a:ext>
            </a:extLst>
          </p:cNvPr>
          <p:cNvSpPr txBox="1"/>
          <p:nvPr/>
        </p:nvSpPr>
        <p:spPr>
          <a:xfrm>
            <a:off x="405727" y="3518983"/>
            <a:ext cx="77376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</a:t>
            </a:r>
            <a:r>
              <a:rPr 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@R2#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show route receive-protocol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10.0.0.1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20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10.0.0.1                     100        16140 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938BF-B2B5-5221-AF45-2EE343AC2CFE}"/>
              </a:ext>
            </a:extLst>
          </p:cNvPr>
          <p:cNvSpPr txBox="1"/>
          <p:nvPr/>
        </p:nvSpPr>
        <p:spPr>
          <a:xfrm>
            <a:off x="405727" y="1743676"/>
            <a:ext cx="766404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lab@R1# 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 show route receive-protocol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197.141.52.1 </a:t>
            </a: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inet.0: 17 destinations, 17 routes (17 active, 0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holddown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, 0 hidden)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Prefix             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MED    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Lclpref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AS path</a:t>
            </a:r>
          </a:p>
          <a:p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* 0.0.0.0/0               197.141.52.1                            16140 I</a:t>
            </a:r>
          </a:p>
        </p:txBody>
      </p:sp>
    </p:spTree>
    <p:extLst>
      <p:ext uri="{BB962C8B-B14F-4D97-AF65-F5344CB8AC3E}">
        <p14:creationId xmlns:p14="http://schemas.microsoft.com/office/powerpoint/2010/main" val="346554186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AF973AA9-7B91-4377-9DB7-D4CF07A713FE}"/>
</file>

<file path=customXml/itemProps2.xml><?xml version="1.0" encoding="utf-8"?>
<ds:datastoreItem xmlns:ds="http://schemas.openxmlformats.org/officeDocument/2006/customXml" ds:itemID="{F1CA0BAC-A7C7-4783-B84D-676550B9237F}"/>
</file>

<file path=customXml/itemProps3.xml><?xml version="1.0" encoding="utf-8"?>
<ds:datastoreItem xmlns:ds="http://schemas.openxmlformats.org/officeDocument/2006/customXml" ds:itemID="{8988772C-CB7A-422A-B019-00341031111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29780</TotalTime>
  <Words>789</Words>
  <Application>Microsoft Macintosh PowerPoint</Application>
  <PresentationFormat>Widescreen</PresentationFormat>
  <Paragraphs>152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BGP Configuration and Monitoring</vt:lpstr>
      <vt:lpstr>Topology and Configuration Goal</vt:lpstr>
      <vt:lpstr>BGP Configuration</vt:lpstr>
      <vt:lpstr>Next-hop-self Policy</vt:lpstr>
      <vt:lpstr>Aggregate Route Policy</vt:lpstr>
      <vt:lpstr>Monitoring BGP</vt:lpstr>
      <vt:lpstr>Monitoring BGP Cont.</vt:lpstr>
      <vt:lpstr>Monitoring BGP Routes</vt:lpstr>
      <vt:lpstr>Monitoring BGP Routes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129</cp:revision>
  <dcterms:created xsi:type="dcterms:W3CDTF">2019-02-27T16:42:59Z</dcterms:created>
  <dcterms:modified xsi:type="dcterms:W3CDTF">2023-08-14T00:08:37Z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